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handoutMasterIdLst>
    <p:handoutMasterId r:id="rId14"/>
  </p:handoutMasterIdLst>
  <p:sldIdLst>
    <p:sldId id="257" r:id="rId5"/>
    <p:sldId id="525" r:id="rId6"/>
    <p:sldId id="527" r:id="rId7"/>
    <p:sldId id="476" r:id="rId8"/>
    <p:sldId id="495" r:id="rId9"/>
    <p:sldId id="523" r:id="rId10"/>
    <p:sldId id="526" r:id="rId11"/>
    <p:sldId id="524" r:id="rId12"/>
  </p:sldIdLst>
  <p:sldSz cx="9144000" cy="6858000" type="screen4x3"/>
  <p:notesSz cx="6669088" cy="98726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CHY Christelle" initials="RC" lastIdx="0" clrIdx="0">
    <p:extLst>
      <p:ext uri="{19B8F6BF-5375-455C-9EA6-DF929625EA0E}">
        <p15:presenceInfo xmlns:p15="http://schemas.microsoft.com/office/powerpoint/2012/main" userId="S-1-5-21-1736262575-3275660433-2592178207-4704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  <a:srgbClr val="6666FF"/>
    <a:srgbClr val="FF3300"/>
    <a:srgbClr val="FFDE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62" autoAdjust="0"/>
    <p:restoredTop sz="94660"/>
  </p:normalViewPr>
  <p:slideViewPr>
    <p:cSldViewPr snapToGrid="0">
      <p:cViewPr varScale="1">
        <p:scale>
          <a:sx n="63" d="100"/>
          <a:sy n="63" d="100"/>
        </p:scale>
        <p:origin x="141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2E20FF-7563-4676-9781-99317C031A2F}" type="datetimeFigureOut">
              <a:rPr lang="fr-FR" smtClean="0"/>
              <a:t>04/11/2019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777607" y="9377317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652FF1-5B79-4AC2-B303-91A50ED1B2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6273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DB3276-4B2F-41C9-B21A-C15040810105}" type="datetimeFigureOut">
              <a:rPr lang="fr-FR" smtClean="0"/>
              <a:t>04/11/2019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14425" y="1233488"/>
            <a:ext cx="4440238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66909" y="4751219"/>
            <a:ext cx="533527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5D6612-81E5-442B-B377-F21D31F6F3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2290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14425" y="1233488"/>
            <a:ext cx="4440238" cy="3332162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1080897" y="5062286"/>
            <a:ext cx="4323587" cy="4796726"/>
          </a:xfrm>
        </p:spPr>
        <p:txBody>
          <a:bodyPr/>
          <a:lstStyle/>
          <a:p>
            <a:endParaRPr lang="fr-FR" sz="1400">
              <a:solidFill>
                <a:srgbClr val="C0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4BCCEA-48F0-4E50-9BB2-B70ADE631CA5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1540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64B1-ED88-48B7-9AFB-58DEDCD54A36}" type="datetime1">
              <a:rPr lang="fr-FR" smtClean="0"/>
              <a:t>04/11/2019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AEBFE-C779-4F6C-BF3B-219175CB44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3912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6978"/>
            <a:ext cx="2057400" cy="365125"/>
          </a:xfrm>
        </p:spPr>
        <p:txBody>
          <a:bodyPr/>
          <a:lstStyle/>
          <a:p>
            <a:fld id="{45E7E531-5FEC-4155-9674-BC1E1948F499}" type="datetime1">
              <a:rPr lang="fr-FR" smtClean="0"/>
              <a:t>04/11/2019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6978"/>
            <a:ext cx="3086100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486978"/>
            <a:ext cx="2057400" cy="365125"/>
          </a:xfrm>
        </p:spPr>
        <p:txBody>
          <a:bodyPr/>
          <a:lstStyle/>
          <a:p>
            <a:fld id="{5EEAEBFE-C779-4F6C-BF3B-219175CB4433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1217"/>
          <a:stretch/>
        </p:blipFill>
        <p:spPr>
          <a:xfrm>
            <a:off x="0" y="769256"/>
            <a:ext cx="9144000" cy="6088743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6764482" y="924791"/>
            <a:ext cx="2379518" cy="46239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6"/>
            <a:ext cx="8354700" cy="1325563"/>
          </a:xfrm>
        </p:spPr>
        <p:txBody>
          <a:bodyPr wrap="square" lIns="72000" spcCol="72000">
            <a:noAutofit/>
          </a:bodyPr>
          <a:lstStyle>
            <a:lvl1pPr marL="571500" indent="-288000">
              <a:buFontTx/>
              <a:buBlip>
                <a:blip r:embed="rId3"/>
              </a:buBlip>
              <a:defRPr sz="2900"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135764" y="6089073"/>
            <a:ext cx="3773280" cy="729693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14934" y="6196845"/>
            <a:ext cx="1720830" cy="520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946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0000"/>
          <a:stretch/>
        </p:blipFill>
        <p:spPr>
          <a:xfrm>
            <a:off x="0" y="336551"/>
            <a:ext cx="9144000" cy="6172200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712614" y="6139871"/>
            <a:ext cx="3431386" cy="663576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76416" y="6231065"/>
            <a:ext cx="1720830" cy="520446"/>
          </a:xfrm>
          <a:prstGeom prst="rect">
            <a:avLst/>
          </a:prstGeom>
        </p:spPr>
      </p:pic>
      <p:sp>
        <p:nvSpPr>
          <p:cNvPr id="17" name="Slide Number Placeholder 4"/>
          <p:cNvSpPr txBox="1">
            <a:spLocks/>
          </p:cNvSpPr>
          <p:nvPr userDrawn="1"/>
        </p:nvSpPr>
        <p:spPr>
          <a:xfrm>
            <a:off x="6457950" y="469900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CBCD-8663-4FC7-AE95-B9458AF908EB}" type="datetime1">
              <a:rPr lang="fr-FR" smtClean="0"/>
              <a:t>04/11/2019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8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8559268" y="5776914"/>
            <a:ext cx="342900" cy="365125"/>
          </a:xfrm>
        </p:spPr>
        <p:txBody>
          <a:bodyPr/>
          <a:lstStyle/>
          <a:p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21" name="Espace réservé du numéro de diapositive 8"/>
          <p:cNvSpPr txBox="1">
            <a:spLocks/>
          </p:cNvSpPr>
          <p:nvPr userDrawn="1"/>
        </p:nvSpPr>
        <p:spPr>
          <a:xfrm>
            <a:off x="8324850" y="6508751"/>
            <a:ext cx="342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8794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8ECC0-0D6D-47C2-8516-4D69E5873E17}" type="datetime1">
              <a:rPr lang="fr-FR" smtClean="0"/>
              <a:t>04/11/2019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AEBFE-C779-4F6C-BF3B-219175CB44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4150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4EAC7-82A9-466A-ABDD-9548028B9071}" type="datetime1">
              <a:rPr lang="fr-FR" smtClean="0"/>
              <a:t>04/11/2019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AEBFE-C779-4F6C-BF3B-219175CB44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3131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18B6E-D679-46A9-93FE-6BB0CC9FB658}" type="datetime1">
              <a:rPr lang="fr-FR" smtClean="0"/>
              <a:t>04/11/2019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AEBFE-C779-4F6C-BF3B-219175CB44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02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F74A6-AEFC-4C03-9529-6C16BACCEEB7}" type="datetime1">
              <a:rPr lang="fr-FR" smtClean="0"/>
              <a:t>04/11/2019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AEBFE-C779-4F6C-BF3B-219175CB44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1991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F74C8-0660-4ECC-BEF1-382129F7726A}" type="datetime1">
              <a:rPr lang="fr-FR" smtClean="0"/>
              <a:t>04/11/2019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AEBFE-C779-4F6C-BF3B-219175CB44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2223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E40C-6898-47E1-B6F0-0FA70981CBA3}" type="datetime1">
              <a:rPr lang="fr-FR" smtClean="0"/>
              <a:t>04/11/2019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AEBFE-C779-4F6C-BF3B-219175CB44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3161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C6EBB-C515-4356-9D28-2C5065F797EE}" type="datetime1">
              <a:rPr lang="fr-FR" smtClean="0"/>
              <a:t>04/11/2019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11467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705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jp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4.jpeg"/><Relationship Id="rId7" Type="http://schemas.openxmlformats.org/officeDocument/2006/relationships/image" Target="../media/image10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llectif-grandest.org/articles/h/acheteurs-et-chefs-d-entreprise-anticipez-lancez-vous-des-maintenant-dans-le-sourcing-durable.html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074"/>
            <a:ext cx="7483642" cy="6815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8" name="Rectangle 7"/>
          <p:cNvSpPr/>
          <p:nvPr/>
        </p:nvSpPr>
        <p:spPr>
          <a:xfrm>
            <a:off x="0" y="5286895"/>
            <a:ext cx="3156155" cy="15373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34417" y="6009487"/>
            <a:ext cx="2174343" cy="657606"/>
          </a:xfrm>
          <a:prstGeom prst="rect">
            <a:avLst/>
          </a:prstGeom>
        </p:spPr>
      </p:pic>
      <p:sp>
        <p:nvSpPr>
          <p:cNvPr id="13" name="Espace réservé du contenu 12"/>
          <p:cNvSpPr>
            <a:spLocks noGrp="1"/>
          </p:cNvSpPr>
          <p:nvPr>
            <p:ph idx="1"/>
          </p:nvPr>
        </p:nvSpPr>
        <p:spPr>
          <a:xfrm>
            <a:off x="1578077" y="4871011"/>
            <a:ext cx="3906981" cy="8980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 dirty="0" smtClean="0"/>
              <a:t>    PRESENTATION </a:t>
            </a:r>
            <a:endParaRPr lang="fr-FR" sz="20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8585" y="5769052"/>
            <a:ext cx="4705415" cy="1041797"/>
          </a:xfrm>
          <a:prstGeom prst="rect">
            <a:avLst/>
          </a:prstGeom>
        </p:spPr>
      </p:pic>
      <p:pic>
        <p:nvPicPr>
          <p:cNvPr id="10" name="Image 2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694" y="743569"/>
            <a:ext cx="1021190" cy="993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ZoneTexte 10"/>
          <p:cNvSpPr txBox="1"/>
          <p:nvPr/>
        </p:nvSpPr>
        <p:spPr>
          <a:xfrm>
            <a:off x="1775982" y="724519"/>
            <a:ext cx="698227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004F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Parcours </a:t>
            </a:r>
            <a:r>
              <a:rPr lang="fr-FR" sz="2800" b="1" dirty="0" err="1" smtClean="0">
                <a:solidFill>
                  <a:srgbClr val="004F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sourCCIng</a:t>
            </a:r>
            <a:r>
              <a:rPr lang="fr-FR" sz="2800" b="1" dirty="0" smtClean="0">
                <a:solidFill>
                  <a:srgbClr val="004F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durable  </a:t>
            </a:r>
            <a:endParaRPr lang="fr-FR" sz="2800" b="1" dirty="0">
              <a:solidFill>
                <a:srgbClr val="004F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800" dirty="0" smtClean="0">
                <a:solidFill>
                  <a:srgbClr val="002060"/>
                </a:solidFill>
              </a:rPr>
              <a:t>Acheteurs </a:t>
            </a:r>
            <a:r>
              <a:rPr lang="fr-FR" sz="2800" dirty="0">
                <a:solidFill>
                  <a:srgbClr val="002060"/>
                </a:solidFill>
              </a:rPr>
              <a:t>et </a:t>
            </a:r>
            <a:r>
              <a:rPr lang="fr-FR" sz="2800" dirty="0" smtClean="0">
                <a:solidFill>
                  <a:srgbClr val="002060"/>
                </a:solidFill>
              </a:rPr>
              <a:t>chefs </a:t>
            </a:r>
            <a:r>
              <a:rPr lang="fr-FR" sz="2800" dirty="0">
                <a:solidFill>
                  <a:srgbClr val="002060"/>
                </a:solidFill>
              </a:rPr>
              <a:t>d’entreprise, anticipez ! </a:t>
            </a:r>
            <a:r>
              <a:rPr lang="fr-FR" sz="2800" dirty="0" smtClean="0">
                <a:solidFill>
                  <a:srgbClr val="002060"/>
                </a:solidFill>
              </a:rPr>
              <a:t>Lancez-vous </a:t>
            </a:r>
            <a:r>
              <a:rPr lang="fr-FR" sz="2800" dirty="0">
                <a:solidFill>
                  <a:srgbClr val="002060"/>
                </a:solidFill>
              </a:rPr>
              <a:t>dès maintenant dans </a:t>
            </a:r>
            <a:r>
              <a:rPr lang="fr-FR" sz="2800" dirty="0" smtClean="0">
                <a:solidFill>
                  <a:srgbClr val="002060"/>
                </a:solidFill>
              </a:rPr>
              <a:t>les achats durable !</a:t>
            </a:r>
            <a:endParaRPr lang="fr-FR" sz="2800" dirty="0">
              <a:solidFill>
                <a:srgbClr val="002060"/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801100" y="6459103"/>
            <a:ext cx="342900" cy="365125"/>
          </a:xfrm>
        </p:spPr>
        <p:txBody>
          <a:bodyPr/>
          <a:lstStyle/>
          <a:p>
            <a:r>
              <a:rPr lang="fr-FR" dirty="0" smtClean="0"/>
              <a:t>1</a:t>
            </a:r>
            <a:endParaRPr lang="fr-FR" dirty="0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0028" y="2717827"/>
            <a:ext cx="5695548" cy="1895883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252" y="6089936"/>
            <a:ext cx="2179165" cy="47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37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399299" y="1133222"/>
            <a:ext cx="822440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r>
              <a:rPr lang="fr-FR" dirty="0" smtClean="0"/>
              <a:t>	Un parcours dynamique et collectif de 10 entreprises pendant un an </a:t>
            </a:r>
          </a:p>
          <a:p>
            <a:endParaRPr lang="fr-FR" dirty="0" smtClean="0"/>
          </a:p>
          <a:p>
            <a:r>
              <a:rPr lang="fr-FR" dirty="0" smtClean="0"/>
              <a:t>	Un objectif : définir et mettre en œuvre une démarche d’achats durables 	adaptée aux spécificités de l’entreprise</a:t>
            </a:r>
          </a:p>
          <a:p>
            <a:pPr marL="285750" indent="-285750">
              <a:buFontTx/>
              <a:buChar char="-"/>
            </a:pPr>
            <a:endParaRPr lang="fr-FR" dirty="0" smtClean="0"/>
          </a:p>
          <a:p>
            <a:r>
              <a:rPr lang="fr-FR" dirty="0" smtClean="0"/>
              <a:t>	Un appel à candidatures pour y participer à partir du 7 octobre 2019</a:t>
            </a:r>
          </a:p>
          <a:p>
            <a:pPr marL="285750" indent="-285750">
              <a:buFontTx/>
              <a:buChar char="-"/>
            </a:pPr>
            <a:endParaRPr lang="fr-FR" dirty="0" smtClean="0"/>
          </a:p>
          <a:p>
            <a:r>
              <a:rPr lang="fr-FR" dirty="0" smtClean="0"/>
              <a:t>	Une sélection de 10 entreprises du Grand Est en décembre 2019</a:t>
            </a:r>
          </a:p>
          <a:p>
            <a:pPr marL="285750" indent="-285750">
              <a:buFontTx/>
              <a:buChar char="-"/>
            </a:pPr>
            <a:endParaRPr lang="fr-FR" dirty="0" smtClean="0"/>
          </a:p>
          <a:p>
            <a:r>
              <a:rPr lang="fr-FR" dirty="0" smtClean="0"/>
              <a:t>	Et pour les entreprises retenues : un accompagnement individuel par un 	expert et une dynamique de groupe </a:t>
            </a:r>
          </a:p>
          <a:p>
            <a:pPr marL="285750" indent="-285750">
              <a:buFontTx/>
              <a:buChar char="-"/>
            </a:pPr>
            <a:endParaRPr lang="fr-FR" dirty="0" smtClean="0"/>
          </a:p>
          <a:p>
            <a:r>
              <a:rPr lang="fr-FR" dirty="0" smtClean="0"/>
              <a:t>	Début du parcours : janvier 2020</a:t>
            </a:r>
          </a:p>
          <a:p>
            <a:pPr marL="285750" indent="-285750">
              <a:buFontTx/>
              <a:buChar char="-"/>
            </a:pP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0" y="365126"/>
            <a:ext cx="8354700" cy="881783"/>
          </a:xfrm>
        </p:spPr>
        <p:txBody>
          <a:bodyPr/>
          <a:lstStyle/>
          <a:p>
            <a:r>
              <a:rPr lang="fr-FR" sz="3200" b="1" dirty="0" smtClean="0">
                <a:solidFill>
                  <a:schemeClr val="accent1">
                    <a:lumMod val="75000"/>
                  </a:schemeClr>
                </a:solidFill>
              </a:rPr>
              <a:t>Parcours </a:t>
            </a:r>
            <a:r>
              <a:rPr lang="fr-FR" sz="3200" b="1" dirty="0" err="1" smtClean="0">
                <a:solidFill>
                  <a:schemeClr val="accent1">
                    <a:lumMod val="75000"/>
                  </a:schemeClr>
                </a:solidFill>
              </a:rPr>
              <a:t>sourCCIng</a:t>
            </a:r>
            <a:r>
              <a:rPr lang="fr-FR" sz="3200" b="1" dirty="0" smtClean="0">
                <a:solidFill>
                  <a:schemeClr val="accent1">
                    <a:lumMod val="75000"/>
                  </a:schemeClr>
                </a:solidFill>
              </a:rPr>
              <a:t> durable : qu’est ce que c’est ? 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263" y="5979718"/>
            <a:ext cx="3960737" cy="876922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077" y="1288506"/>
            <a:ext cx="619443" cy="619443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077" y="1897817"/>
            <a:ext cx="619443" cy="619443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514" y="2532406"/>
            <a:ext cx="619443" cy="619443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514" y="3160568"/>
            <a:ext cx="619443" cy="619443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076" y="3833114"/>
            <a:ext cx="619443" cy="619443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077" y="4558762"/>
            <a:ext cx="619443" cy="619443"/>
          </a:xfrm>
          <a:prstGeom prst="rect">
            <a:avLst/>
          </a:prstGeom>
        </p:spPr>
      </p:pic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8623704" y="5783510"/>
            <a:ext cx="377190" cy="365125"/>
          </a:xfrm>
        </p:spPr>
        <p:txBody>
          <a:bodyPr/>
          <a:lstStyle/>
          <a:p>
            <a:fld id="{5EEAEBFE-C779-4F6C-BF3B-219175CB4433}" type="slidenum">
              <a:rPr lang="fr-FR" smtClean="0"/>
              <a:t>2</a:t>
            </a:fld>
            <a:endParaRPr lang="fr-FR" dirty="0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237" y="6223076"/>
            <a:ext cx="2179165" cy="47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06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399299" y="1133222"/>
            <a:ext cx="8224405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r>
              <a:rPr lang="fr-FR" dirty="0" smtClean="0"/>
              <a:t>Par </a:t>
            </a:r>
            <a:r>
              <a:rPr lang="fr-FR" dirty="0"/>
              <a:t>un accord cadre régional signé le 19 juin 2018 à Strasbourg, l’Agence de l’Environnement et de la Maitrise de l’Energie (ADEME), la Chambre de Commerce et d’Industrie Grand Est et la Région Grand Est ont convenu de coopérer </a:t>
            </a:r>
            <a:r>
              <a:rPr lang="fr-FR" b="1" dirty="0"/>
              <a:t>pour soutenir et conduire la mise en œuvre d’un programme d’actions pour intensifier l’engagement des entreprises dans les domaines de la transition énergétique et écologique</a:t>
            </a:r>
            <a:r>
              <a:rPr lang="fr-FR" dirty="0"/>
              <a:t>. </a:t>
            </a:r>
            <a:endParaRPr lang="fr-FR" dirty="0" smtClean="0"/>
          </a:p>
          <a:p>
            <a:endParaRPr lang="fr-FR" dirty="0"/>
          </a:p>
          <a:p>
            <a:r>
              <a:rPr lang="fr-FR" dirty="0"/>
              <a:t>La CCI Grand Est accompagne la politique régionale en tant que relais et animatrice auprès des entreprises du territoire notamment sur la thématique de l’approvisionnement durable. </a:t>
            </a:r>
            <a:endParaRPr lang="fr-FR" dirty="0" smtClean="0"/>
          </a:p>
          <a:p>
            <a:endParaRPr lang="fr-FR" dirty="0"/>
          </a:p>
          <a:p>
            <a:r>
              <a:rPr lang="fr-FR" b="1" dirty="0" smtClean="0"/>
              <a:t>Le parcours </a:t>
            </a:r>
            <a:r>
              <a:rPr lang="fr-FR" b="1" dirty="0" err="1" smtClean="0"/>
              <a:t>sourCCIng</a:t>
            </a:r>
            <a:r>
              <a:rPr lang="fr-FR" b="1" dirty="0" smtClean="0"/>
              <a:t> durable s’inscrit dans cette stratégie régionale.</a:t>
            </a:r>
            <a:endParaRPr lang="fr-FR" b="1" dirty="0"/>
          </a:p>
          <a:p>
            <a:r>
              <a:rPr lang="fr-FR" sz="2800" dirty="0" smtClean="0"/>
              <a:t>	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0" y="365126"/>
            <a:ext cx="8354700" cy="881783"/>
          </a:xfrm>
        </p:spPr>
        <p:txBody>
          <a:bodyPr/>
          <a:lstStyle/>
          <a:p>
            <a:r>
              <a:rPr lang="fr-FR" sz="3200" b="1" dirty="0" smtClean="0">
                <a:solidFill>
                  <a:schemeClr val="accent1">
                    <a:lumMod val="75000"/>
                  </a:schemeClr>
                </a:solidFill>
              </a:rPr>
              <a:t>Contexte du parcours 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263" y="5979718"/>
            <a:ext cx="3960737" cy="876922"/>
          </a:xfrm>
          <a:prstGeom prst="rect">
            <a:avLst/>
          </a:prstGeom>
        </p:spPr>
      </p:pic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8715144" y="5797155"/>
            <a:ext cx="285750" cy="365125"/>
          </a:xfrm>
        </p:spPr>
        <p:txBody>
          <a:bodyPr/>
          <a:lstStyle/>
          <a:p>
            <a:fld id="{5EEAEBFE-C779-4F6C-BF3B-219175CB4433}" type="slidenum">
              <a:rPr lang="fr-FR" smtClean="0"/>
              <a:t>3</a:t>
            </a:fld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237" y="6223076"/>
            <a:ext cx="2179165" cy="47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68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628650" y="1690690"/>
            <a:ext cx="8252114" cy="37957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C’est </a:t>
            </a:r>
            <a:r>
              <a:rPr lang="fr-FR" dirty="0" smtClean="0"/>
              <a:t>l’achat </a:t>
            </a:r>
            <a:r>
              <a:rPr lang="fr-FR" dirty="0"/>
              <a:t>d’un </a:t>
            </a:r>
            <a:r>
              <a:rPr lang="fr-FR" b="1" dirty="0"/>
              <a:t>produit</a:t>
            </a:r>
            <a:r>
              <a:rPr lang="fr-FR" dirty="0"/>
              <a:t> ou d’un </a:t>
            </a:r>
            <a:r>
              <a:rPr lang="fr-FR" b="1" dirty="0"/>
              <a:t>service</a:t>
            </a:r>
            <a:r>
              <a:rPr lang="fr-FR" dirty="0"/>
              <a:t>, 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qui </a:t>
            </a:r>
            <a:r>
              <a:rPr lang="fr-FR" dirty="0"/>
              <a:t>est plus </a:t>
            </a:r>
            <a:r>
              <a:rPr lang="fr-FR" b="1" dirty="0"/>
              <a:t>respectueux</a:t>
            </a:r>
            <a:r>
              <a:rPr lang="fr-FR" dirty="0"/>
              <a:t> </a:t>
            </a:r>
            <a:r>
              <a:rPr lang="fr-FR" dirty="0" smtClean="0"/>
              <a:t>: </a:t>
            </a:r>
          </a:p>
          <a:p>
            <a:pPr marL="0" indent="0">
              <a:buNone/>
            </a:pPr>
            <a:r>
              <a:rPr lang="fr-FR" dirty="0" smtClean="0"/>
              <a:t>	de l’environnement, </a:t>
            </a:r>
          </a:p>
          <a:p>
            <a:pPr marL="0" indent="0">
              <a:buNone/>
            </a:pPr>
            <a:r>
              <a:rPr lang="fr-FR" dirty="0" smtClean="0"/>
              <a:t>	des lois sociales, </a:t>
            </a:r>
          </a:p>
          <a:p>
            <a:pPr marL="0" indent="0">
              <a:buNone/>
            </a:pPr>
            <a:r>
              <a:rPr lang="fr-FR" dirty="0" smtClean="0"/>
              <a:t>	de </a:t>
            </a:r>
            <a:r>
              <a:rPr lang="fr-FR" dirty="0"/>
              <a:t>l’éthique 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	et des </a:t>
            </a:r>
            <a:r>
              <a:rPr lang="fr-FR" dirty="0"/>
              <a:t>performances </a:t>
            </a:r>
            <a:r>
              <a:rPr lang="fr-FR" dirty="0" smtClean="0"/>
              <a:t>économiques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b="1" dirty="0" smtClean="0">
                <a:solidFill>
                  <a:srgbClr val="0070C0"/>
                </a:solidFill>
              </a:rPr>
              <a:t>Qu’est-ce qu’un achat durable ? </a:t>
            </a:r>
            <a:endParaRPr lang="fr-FR" sz="3200" b="1" dirty="0">
              <a:solidFill>
                <a:srgbClr val="0070C0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263" y="5979718"/>
            <a:ext cx="3960737" cy="876922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037" y="2721393"/>
            <a:ext cx="517843" cy="517843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037" y="3268452"/>
            <a:ext cx="517843" cy="517843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037" y="3781518"/>
            <a:ext cx="517843" cy="517843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037" y="4299361"/>
            <a:ext cx="517843" cy="517843"/>
          </a:xfrm>
          <a:prstGeom prst="rect">
            <a:avLst/>
          </a:prstGeom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747904" y="5797155"/>
            <a:ext cx="265719" cy="365125"/>
          </a:xfrm>
        </p:spPr>
        <p:txBody>
          <a:bodyPr/>
          <a:lstStyle/>
          <a:p>
            <a:fld id="{5EEAEBFE-C779-4F6C-BF3B-219175CB4433}" type="slidenum">
              <a:rPr lang="fr-FR" smtClean="0"/>
              <a:t>4</a:t>
            </a:fld>
            <a:endParaRPr lang="fr-FR" dirty="0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237" y="6223076"/>
            <a:ext cx="2179165" cy="47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76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389139" y="1288506"/>
            <a:ext cx="839926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	</a:t>
            </a:r>
            <a:r>
              <a:rPr lang="fr-FR" sz="2000" dirty="0"/>
              <a:t>Maitriser durablement ses coûts </a:t>
            </a:r>
            <a:endParaRPr lang="fr-FR" sz="2000" dirty="0" smtClean="0"/>
          </a:p>
          <a:p>
            <a:r>
              <a:rPr lang="fr-FR" sz="2000" dirty="0"/>
              <a:t>	</a:t>
            </a:r>
            <a:endParaRPr lang="fr-FR" sz="2000" dirty="0" smtClean="0"/>
          </a:p>
          <a:p>
            <a:r>
              <a:rPr lang="fr-FR" sz="2000" dirty="0"/>
              <a:t>	</a:t>
            </a:r>
            <a:r>
              <a:rPr lang="fr-FR" sz="2000" dirty="0" smtClean="0"/>
              <a:t>Intégrer d’autres critères de choix produits/services et des 	fournisseurs pour prendre en compte les enjeux sociétaux et 	environnementaux </a:t>
            </a:r>
            <a:endParaRPr lang="fr-FR" sz="2000" dirty="0"/>
          </a:p>
          <a:p>
            <a:r>
              <a:rPr lang="fr-FR" sz="2000" dirty="0" smtClean="0"/>
              <a:t>	</a:t>
            </a:r>
          </a:p>
          <a:p>
            <a:r>
              <a:rPr lang="fr-FR" sz="2000" dirty="0"/>
              <a:t>	</a:t>
            </a:r>
            <a:r>
              <a:rPr lang="fr-FR" sz="2000" dirty="0" smtClean="0"/>
              <a:t>Mettre </a:t>
            </a:r>
            <a:r>
              <a:rPr lang="fr-FR" sz="2000" dirty="0"/>
              <a:t>en cohérence les </a:t>
            </a:r>
            <a:r>
              <a:rPr lang="fr-FR" sz="2000" dirty="0" smtClean="0"/>
              <a:t>valeurs et les </a:t>
            </a:r>
            <a:r>
              <a:rPr lang="fr-FR" sz="2000" dirty="0"/>
              <a:t>engagements RSE </a:t>
            </a:r>
            <a:r>
              <a:rPr lang="fr-FR" sz="2000" dirty="0" smtClean="0"/>
              <a:t>* de 	l’entreprise et </a:t>
            </a:r>
            <a:r>
              <a:rPr lang="fr-FR" sz="2000" dirty="0"/>
              <a:t>la politique d’achats </a:t>
            </a:r>
          </a:p>
          <a:p>
            <a:endParaRPr lang="fr-FR" sz="2000" dirty="0" smtClean="0"/>
          </a:p>
          <a:p>
            <a:r>
              <a:rPr lang="fr-FR" sz="2000" dirty="0"/>
              <a:t>	</a:t>
            </a:r>
            <a:r>
              <a:rPr lang="fr-FR" sz="2000" dirty="0" smtClean="0"/>
              <a:t>Maitriser les risques fournisseurs et améliorer les relations</a:t>
            </a:r>
            <a:endParaRPr lang="fr-FR" sz="2000" dirty="0"/>
          </a:p>
          <a:p>
            <a:endParaRPr lang="fr-FR" sz="2000" dirty="0" smtClean="0"/>
          </a:p>
          <a:p>
            <a:r>
              <a:rPr lang="fr-FR" sz="2000" dirty="0"/>
              <a:t>	</a:t>
            </a:r>
            <a:r>
              <a:rPr lang="fr-FR" sz="2000" dirty="0" smtClean="0"/>
              <a:t>Améliorer son image et se différencier</a:t>
            </a:r>
          </a:p>
          <a:p>
            <a:endParaRPr lang="fr-FR" sz="2000" dirty="0" smtClean="0"/>
          </a:p>
          <a:p>
            <a:r>
              <a:rPr lang="fr-FR" sz="2000" dirty="0" smtClean="0"/>
              <a:t>	Motiver les équipes internes</a:t>
            </a:r>
          </a:p>
          <a:p>
            <a:r>
              <a:rPr lang="fr-FR" sz="2000" dirty="0"/>
              <a:t>	</a:t>
            </a:r>
            <a:r>
              <a:rPr lang="fr-FR" sz="2000" dirty="0" smtClean="0"/>
              <a:t>	</a:t>
            </a:r>
            <a:endParaRPr lang="fr-FR" sz="2000" dirty="0"/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33" y="4553995"/>
            <a:ext cx="498208" cy="498208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755" y="3968713"/>
            <a:ext cx="498209" cy="518718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944" y="1306567"/>
            <a:ext cx="489971" cy="489971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154" y="1994163"/>
            <a:ext cx="489810" cy="489810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755" y="3122557"/>
            <a:ext cx="467160" cy="467160"/>
          </a:xfrm>
          <a:prstGeom prst="rect">
            <a:avLst/>
          </a:prstGeom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0" y="301383"/>
            <a:ext cx="8788400" cy="881783"/>
          </a:xfrm>
        </p:spPr>
        <p:txBody>
          <a:bodyPr/>
          <a:lstStyle/>
          <a:p>
            <a:r>
              <a:rPr lang="fr-FR" sz="3200" b="1" dirty="0" smtClean="0">
                <a:solidFill>
                  <a:schemeClr val="accent1">
                    <a:lumMod val="75000"/>
                  </a:schemeClr>
                </a:solidFill>
              </a:rPr>
              <a:t>Pourquoi se lancer dans une démarche d’achats durables ? 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263" y="5979718"/>
            <a:ext cx="3960737" cy="876922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389139" y="5979718"/>
            <a:ext cx="3390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* </a:t>
            </a:r>
            <a:r>
              <a:rPr lang="fr-FR" sz="1000" dirty="0" smtClean="0"/>
              <a:t>RSE : responsabilité Sociale et Environnementale</a:t>
            </a:r>
            <a:endParaRPr lang="fr-FR" sz="10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717280" y="5797155"/>
            <a:ext cx="295910" cy="365125"/>
          </a:xfrm>
        </p:spPr>
        <p:txBody>
          <a:bodyPr/>
          <a:lstStyle/>
          <a:p>
            <a:fld id="{5EEAEBFE-C779-4F6C-BF3B-219175CB4433}" type="slidenum">
              <a:rPr lang="fr-FR" smtClean="0"/>
              <a:t>5</a:t>
            </a:fld>
            <a:endParaRPr lang="fr-FR" dirty="0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237" y="6223076"/>
            <a:ext cx="2179165" cy="473317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756" y="5113123"/>
            <a:ext cx="498208" cy="498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82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540326" y="1357745"/>
            <a:ext cx="7814374" cy="450272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fr-FR" dirty="0" smtClean="0"/>
          </a:p>
          <a:p>
            <a:pPr marL="0" indent="0">
              <a:spcBef>
                <a:spcPts val="0"/>
              </a:spcBef>
              <a:buNone/>
            </a:pPr>
            <a:endParaRPr lang="fr-FR" dirty="0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b="1" dirty="0" smtClean="0">
                <a:solidFill>
                  <a:srgbClr val="0070C0"/>
                </a:solidFill>
              </a:rPr>
              <a:t>Comment se déroule le parcours </a:t>
            </a:r>
            <a:r>
              <a:rPr lang="fr-FR" sz="3200" b="1" dirty="0" err="1" smtClean="0">
                <a:solidFill>
                  <a:srgbClr val="0070C0"/>
                </a:solidFill>
              </a:rPr>
              <a:t>sourCCIng</a:t>
            </a:r>
            <a:r>
              <a:rPr lang="fr-FR" sz="3200" b="1" dirty="0" smtClean="0">
                <a:solidFill>
                  <a:srgbClr val="0070C0"/>
                </a:solidFill>
              </a:rPr>
              <a:t> durable ? </a:t>
            </a:r>
            <a:endParaRPr lang="fr-FR" sz="3200" b="1" dirty="0">
              <a:solidFill>
                <a:srgbClr val="0070C0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263" y="5979718"/>
            <a:ext cx="3960737" cy="876922"/>
          </a:xfrm>
          <a:prstGeom prst="rect">
            <a:avLst/>
          </a:prstGeom>
        </p:spPr>
      </p:pic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208212"/>
              </p:ext>
            </p:extLst>
          </p:nvPr>
        </p:nvGraphicFramePr>
        <p:xfrm>
          <a:off x="540326" y="2743201"/>
          <a:ext cx="7983495" cy="3275785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5400000" algn="ctr" rotWithShape="0">
                    <a:schemeClr val="tx1"/>
                  </a:outerShdw>
                </a:effectLst>
              </a:tblPr>
              <a:tblGrid>
                <a:gridCol w="7983495">
                  <a:extLst>
                    <a:ext uri="{9D8B030D-6E8A-4147-A177-3AD203B41FA5}">
                      <a16:colId xmlns:a16="http://schemas.microsoft.com/office/drawing/2014/main" val="1678611032"/>
                    </a:ext>
                  </a:extLst>
                </a:gridCol>
              </a:tblGrid>
              <a:tr h="46721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5490654"/>
                  </a:ext>
                </a:extLst>
              </a:tr>
              <a:tr h="1606652"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1232688"/>
                  </a:ext>
                </a:extLst>
              </a:tr>
              <a:tr h="116264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0947243"/>
                  </a:ext>
                </a:extLst>
              </a:tr>
            </a:tbl>
          </a:graphicData>
        </a:graphic>
      </p:graphicFrame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>
          <a:xfrm>
            <a:off x="8721836" y="5797155"/>
            <a:ext cx="306070" cy="365125"/>
          </a:xfrm>
        </p:spPr>
        <p:txBody>
          <a:bodyPr/>
          <a:lstStyle/>
          <a:p>
            <a:fld id="{5EEAEBFE-C779-4F6C-BF3B-219175CB4433}" type="slidenum">
              <a:rPr lang="fr-FR" smtClean="0"/>
              <a:t>6</a:t>
            </a:fld>
            <a:endParaRPr lang="fr-FR" dirty="0"/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237" y="6223076"/>
            <a:ext cx="2179165" cy="473317"/>
          </a:xfrm>
          <a:prstGeom prst="rect">
            <a:avLst/>
          </a:prstGeom>
        </p:spPr>
      </p:pic>
      <p:sp>
        <p:nvSpPr>
          <p:cNvPr id="24" name="Chevron 23"/>
          <p:cNvSpPr/>
          <p:nvPr/>
        </p:nvSpPr>
        <p:spPr>
          <a:xfrm>
            <a:off x="1746668" y="1630921"/>
            <a:ext cx="2071702" cy="867437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Etat des lieux des enjeux et des pratiques propres à l’entreprise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25" name="Chevron 24"/>
          <p:cNvSpPr/>
          <p:nvPr/>
        </p:nvSpPr>
        <p:spPr>
          <a:xfrm>
            <a:off x="3532618" y="1630921"/>
            <a:ext cx="2071702" cy="867437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Définition des objectifs et des actions à mener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26" name="Chevron 25"/>
          <p:cNvSpPr/>
          <p:nvPr/>
        </p:nvSpPr>
        <p:spPr>
          <a:xfrm>
            <a:off x="32156" y="1630921"/>
            <a:ext cx="2000264" cy="867437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Découverte de l’entreprise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27" name="Chevron 26"/>
          <p:cNvSpPr/>
          <p:nvPr/>
        </p:nvSpPr>
        <p:spPr>
          <a:xfrm>
            <a:off x="5318568" y="1630921"/>
            <a:ext cx="2071702" cy="867437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Mise en œuvre des actions et suivi des indicateurs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28" name="Chevron 27"/>
          <p:cNvSpPr/>
          <p:nvPr/>
        </p:nvSpPr>
        <p:spPr>
          <a:xfrm>
            <a:off x="7072298" y="1630921"/>
            <a:ext cx="2071702" cy="867437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Evaluation et actions correctives éventuelles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1305150" y="2819660"/>
            <a:ext cx="38781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Atelier-découverte collectif (cadre normatif, outils ADEME) </a:t>
            </a:r>
            <a:endParaRPr lang="fr-FR" sz="1200" dirty="0"/>
          </a:p>
        </p:txBody>
      </p:sp>
      <p:sp>
        <p:nvSpPr>
          <p:cNvPr id="30" name="ZoneTexte 29"/>
          <p:cNvSpPr txBox="1"/>
          <p:nvPr/>
        </p:nvSpPr>
        <p:spPr>
          <a:xfrm>
            <a:off x="1974344" y="3152001"/>
            <a:ext cx="32090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Rendez-vous individuels pour définir la stratégie</a:t>
            </a:r>
            <a:endParaRPr lang="fr-FR" sz="1200" dirty="0"/>
          </a:p>
        </p:txBody>
      </p:sp>
      <p:sp>
        <p:nvSpPr>
          <p:cNvPr id="31" name="ZoneTexte 30"/>
          <p:cNvSpPr txBox="1"/>
          <p:nvPr/>
        </p:nvSpPr>
        <p:spPr>
          <a:xfrm>
            <a:off x="2802610" y="3580629"/>
            <a:ext cx="31919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Atelier collectif (cadre de référence, échanges) </a:t>
            </a:r>
            <a:endParaRPr lang="fr-FR" sz="1200" dirty="0"/>
          </a:p>
        </p:txBody>
      </p:sp>
      <p:sp>
        <p:nvSpPr>
          <p:cNvPr id="32" name="Chevron 31"/>
          <p:cNvSpPr/>
          <p:nvPr/>
        </p:nvSpPr>
        <p:spPr>
          <a:xfrm>
            <a:off x="0" y="5628414"/>
            <a:ext cx="9144000" cy="268177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chemeClr val="tx1"/>
                </a:solidFill>
              </a:rPr>
              <a:t>13 mois à partir de janvier 2020</a:t>
            </a:r>
            <a:endParaRPr lang="fr-FR" sz="1200" b="1" dirty="0">
              <a:solidFill>
                <a:schemeClr val="tx1"/>
              </a:solidFill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3729748" y="4009257"/>
            <a:ext cx="3660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Rendez-vous individuels pour construire le plan d’action</a:t>
            </a:r>
            <a:endParaRPr lang="fr-FR" sz="1200" dirty="0"/>
          </a:p>
        </p:txBody>
      </p:sp>
      <p:sp>
        <p:nvSpPr>
          <p:cNvPr id="34" name="ZoneTexte 33"/>
          <p:cNvSpPr txBox="1"/>
          <p:nvPr/>
        </p:nvSpPr>
        <p:spPr>
          <a:xfrm>
            <a:off x="4688988" y="4437885"/>
            <a:ext cx="34160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Atelier collectif (échanges, outils complémentaires) </a:t>
            </a:r>
            <a:endParaRPr lang="fr-FR" sz="1200" dirty="0"/>
          </a:p>
        </p:txBody>
      </p:sp>
      <p:sp>
        <p:nvSpPr>
          <p:cNvPr id="35" name="ZoneTexte 34"/>
          <p:cNvSpPr txBox="1"/>
          <p:nvPr/>
        </p:nvSpPr>
        <p:spPr>
          <a:xfrm>
            <a:off x="5546244" y="4866513"/>
            <a:ext cx="35263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Coaching et rendez-vous individuels (suivi-évaluation)</a:t>
            </a:r>
            <a:endParaRPr lang="fr-FR" sz="1200" dirty="0"/>
          </a:p>
        </p:txBody>
      </p:sp>
      <p:sp>
        <p:nvSpPr>
          <p:cNvPr id="36" name="ZoneTexte 35"/>
          <p:cNvSpPr txBox="1"/>
          <p:nvPr/>
        </p:nvSpPr>
        <p:spPr>
          <a:xfrm>
            <a:off x="7522610" y="5286388"/>
            <a:ext cx="14785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Atelier de restitution</a:t>
            </a:r>
            <a:endParaRPr lang="fr-FR" sz="1200" dirty="0"/>
          </a:p>
        </p:txBody>
      </p:sp>
      <p:sp>
        <p:nvSpPr>
          <p:cNvPr id="37" name="Rectangle 36"/>
          <p:cNvSpPr/>
          <p:nvPr/>
        </p:nvSpPr>
        <p:spPr>
          <a:xfrm>
            <a:off x="62991" y="2498642"/>
            <a:ext cx="20798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/>
              <a:t>Rendez-vous</a:t>
            </a:r>
            <a:r>
              <a:rPr lang="fr-FR" dirty="0"/>
              <a:t> </a:t>
            </a:r>
            <a:r>
              <a:rPr lang="fr-FR" sz="1200" dirty="0"/>
              <a:t>individuels</a:t>
            </a:r>
          </a:p>
        </p:txBody>
      </p:sp>
    </p:spTree>
    <p:extLst>
      <p:ext uri="{BB962C8B-B14F-4D97-AF65-F5344CB8AC3E}">
        <p14:creationId xmlns:p14="http://schemas.microsoft.com/office/powerpoint/2010/main" val="279637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540326" y="1357745"/>
            <a:ext cx="7814374" cy="450272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fr-FR" dirty="0" smtClean="0"/>
          </a:p>
          <a:p>
            <a:pPr marL="0" indent="0">
              <a:spcBef>
                <a:spcPts val="0"/>
              </a:spcBef>
              <a:buNone/>
            </a:pPr>
            <a:endParaRPr lang="fr-FR" dirty="0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b="1" dirty="0" smtClean="0">
                <a:solidFill>
                  <a:srgbClr val="0070C0"/>
                </a:solidFill>
              </a:rPr>
              <a:t>Comment candidater ? </a:t>
            </a:r>
            <a:endParaRPr lang="fr-FR" sz="3200" b="1" dirty="0">
              <a:solidFill>
                <a:srgbClr val="0070C0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263" y="5979718"/>
            <a:ext cx="3960737" cy="876922"/>
          </a:xfrm>
          <a:prstGeom prst="rect">
            <a:avLst/>
          </a:prstGeom>
        </p:spPr>
      </p:pic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7529342"/>
              </p:ext>
            </p:extLst>
          </p:nvPr>
        </p:nvGraphicFramePr>
        <p:xfrm>
          <a:off x="481212" y="1357745"/>
          <a:ext cx="7983495" cy="4572000"/>
        </p:xfrm>
        <a:graphic>
          <a:graphicData uri="http://schemas.openxmlformats.org/drawingml/2006/table">
            <a:tbl>
              <a:tblPr firstRow="1" firstCol="1" bandRow="1"/>
              <a:tblGrid>
                <a:gridCol w="7983495">
                  <a:extLst>
                    <a:ext uri="{9D8B030D-6E8A-4147-A177-3AD203B41FA5}">
                      <a16:colId xmlns:a16="http://schemas.microsoft.com/office/drawing/2014/main" val="1678611032"/>
                    </a:ext>
                  </a:extLst>
                </a:gridCol>
              </a:tblGrid>
              <a:tr h="927779">
                <a:tc>
                  <a:txBody>
                    <a:bodyPr/>
                    <a:lstStyle/>
                    <a:p>
                      <a:r>
                        <a:rPr lang="fr-FR" dirty="0" smtClean="0"/>
                        <a:t>1 - Dossier de candidature</a:t>
                      </a:r>
                      <a:r>
                        <a:rPr lang="fr-FR" baseline="0" dirty="0" smtClean="0"/>
                        <a:t> à télécharger sur </a:t>
                      </a:r>
                      <a:r>
                        <a:rPr lang="fr-FR" baseline="0" dirty="0" smtClean="0">
                          <a:hlinkClick r:id="rId3"/>
                        </a:rPr>
                        <a:t>https://www.collectif-grandest.org/articles/h/acheteurs-et-chefs-d-entreprise-anticipez-lancez-vous-des-maintenant-dans-le-sourcing-durable.html</a:t>
                      </a:r>
                      <a:endParaRPr lang="fr-FR" baseline="0" dirty="0" smtClean="0"/>
                    </a:p>
                    <a:p>
                      <a:endParaRPr lang="fr-FR" sz="1000" baseline="0" dirty="0" smtClean="0"/>
                    </a:p>
                    <a:p>
                      <a:r>
                        <a:rPr lang="fr-FR" baseline="0" dirty="0" smtClean="0"/>
                        <a:t>2 - Date limite de candidature : 13 décembre 2019</a:t>
                      </a:r>
                    </a:p>
                    <a:p>
                      <a:endParaRPr lang="fr-FR" sz="1000" baseline="0" dirty="0" smtClean="0"/>
                    </a:p>
                    <a:p>
                      <a:r>
                        <a:rPr lang="fr-FR" baseline="0" dirty="0" smtClean="0"/>
                        <a:t>3 - Jury de sélection des 10 entreprises : 18 décembre 2019</a:t>
                      </a:r>
                    </a:p>
                    <a:p>
                      <a:endParaRPr lang="fr-FR" sz="1000" baseline="0" dirty="0" smtClean="0"/>
                    </a:p>
                    <a:p>
                      <a:r>
                        <a:rPr lang="fr-FR" baseline="0" dirty="0" smtClean="0"/>
                        <a:t>4 - Début du parcours : janvier 2020</a:t>
                      </a:r>
                      <a:endParaRPr lang="fr-FR" dirty="0" smtClean="0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5490654"/>
                  </a:ext>
                </a:extLst>
              </a:tr>
              <a:tr h="2308739">
                <a:tc>
                  <a:txBody>
                    <a:bodyPr/>
                    <a:lstStyle/>
                    <a:p>
                      <a:endParaRPr lang="fr-FR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800" u="sng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Coût</a:t>
                      </a:r>
                      <a:r>
                        <a:rPr lang="fr-FR" sz="1800" u="sng" kern="1200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800" kern="1200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</a:p>
                    <a:p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- 50 % pris en charge par </a:t>
                      </a:r>
                      <a:r>
                        <a:rPr lang="fr-FR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Climaxion</a:t>
                      </a:r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via son dispositif de soutien aux nouveaux modèles économiques </a:t>
                      </a:r>
                    </a:p>
                    <a:p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- 50 % pris en charge par les entreprises participantes </a:t>
                      </a:r>
                    </a:p>
                    <a:p>
                      <a:endParaRPr lang="fr-FR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 coût final pour l’entreprise</a:t>
                      </a:r>
                      <a:r>
                        <a:rPr lang="fr-FR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est de 2 725 € HT après déduction de la prise en charge par </a:t>
                      </a:r>
                      <a:r>
                        <a:rPr lang="fr-FR" sz="18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Climaxion</a:t>
                      </a:r>
                      <a:r>
                        <a:rPr lang="fr-FR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fr-FR" dirty="0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1232688"/>
                  </a:ext>
                </a:extLst>
              </a:tr>
            </a:tbl>
          </a:graphicData>
        </a:graphic>
      </p:graphicFrame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747760" y="5797155"/>
            <a:ext cx="275590" cy="365125"/>
          </a:xfrm>
        </p:spPr>
        <p:txBody>
          <a:bodyPr/>
          <a:lstStyle/>
          <a:p>
            <a:fld id="{5EEAEBFE-C779-4F6C-BF3B-219175CB4433}" type="slidenum">
              <a:rPr lang="fr-FR" smtClean="0"/>
              <a:t>7</a:t>
            </a:fld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237" y="6223076"/>
            <a:ext cx="2179165" cy="47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12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540326" y="1357745"/>
            <a:ext cx="7814374" cy="450272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fr-FR" dirty="0" smtClean="0"/>
          </a:p>
          <a:p>
            <a:pPr marL="0" indent="0">
              <a:spcBef>
                <a:spcPts val="0"/>
              </a:spcBef>
              <a:buNone/>
            </a:pPr>
            <a:endParaRPr lang="fr-FR" dirty="0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b="1" dirty="0" smtClean="0">
                <a:solidFill>
                  <a:srgbClr val="0070C0"/>
                </a:solidFill>
              </a:rPr>
              <a:t>VOTRE CONTACT  </a:t>
            </a:r>
            <a:endParaRPr lang="fr-FR" sz="3200" b="1" dirty="0">
              <a:solidFill>
                <a:srgbClr val="0070C0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263" y="5979718"/>
            <a:ext cx="3960737" cy="876922"/>
          </a:xfrm>
          <a:prstGeom prst="rect">
            <a:avLst/>
          </a:prstGeom>
        </p:spPr>
      </p:pic>
      <p:sp>
        <p:nvSpPr>
          <p:cNvPr id="8" name="Rectangle à coins arrondis 7"/>
          <p:cNvSpPr/>
          <p:nvPr/>
        </p:nvSpPr>
        <p:spPr>
          <a:xfrm>
            <a:off x="1769718" y="2076769"/>
            <a:ext cx="5565802" cy="240194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Pour plus d’informations et candidater : </a:t>
            </a:r>
          </a:p>
          <a:p>
            <a:pPr algn="ctr"/>
            <a:r>
              <a:rPr lang="fr-FR" sz="2000" b="1" dirty="0" smtClean="0"/>
              <a:t>CCI Grand Est </a:t>
            </a:r>
          </a:p>
          <a:p>
            <a:pPr algn="ctr"/>
            <a:r>
              <a:rPr lang="fr-FR" sz="2000" b="1" dirty="0" smtClean="0"/>
              <a:t>Christelle RICHY </a:t>
            </a:r>
          </a:p>
          <a:p>
            <a:pPr algn="ctr"/>
            <a:r>
              <a:rPr lang="fr-FR" sz="2000" b="1" dirty="0" smtClean="0"/>
              <a:t>06 76 80 46 27 </a:t>
            </a:r>
          </a:p>
          <a:p>
            <a:pPr algn="ctr"/>
            <a:r>
              <a:rPr lang="fr-FR" sz="2000" b="1" dirty="0" smtClean="0"/>
              <a:t>c.richy@nancy.cci.fr</a:t>
            </a:r>
            <a:endParaRPr lang="fr-FR" sz="2000" b="1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741991" y="5797155"/>
            <a:ext cx="306070" cy="365125"/>
          </a:xfrm>
        </p:spPr>
        <p:txBody>
          <a:bodyPr/>
          <a:lstStyle/>
          <a:p>
            <a:fld id="{5EEAEBFE-C779-4F6C-BF3B-219175CB4433}" type="slidenum">
              <a:rPr lang="fr-FR" smtClean="0"/>
              <a:t>8</a:t>
            </a:fld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237" y="6223076"/>
            <a:ext cx="2179165" cy="47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67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4B73E5FB797346B7D20AB25C805645" ma:contentTypeVersion="7" ma:contentTypeDescription="Crée un document." ma:contentTypeScope="" ma:versionID="88162d0dedfaa4e2b4b39ab2d5e9f4bc">
  <xsd:schema xmlns:xsd="http://www.w3.org/2001/XMLSchema" xmlns:xs="http://www.w3.org/2001/XMLSchema" xmlns:p="http://schemas.microsoft.com/office/2006/metadata/properties" xmlns:ns3="a532da61-af9a-44c9-8b3d-6e2e20a83762" targetNamespace="http://schemas.microsoft.com/office/2006/metadata/properties" ma:root="true" ma:fieldsID="2af60b5c22c545ec93a0e06084ac6d8f" ns3:_="">
    <xsd:import namespace="a532da61-af9a-44c9-8b3d-6e2e20a8376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32da61-af9a-44c9-8b3d-6e2e20a837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72E73CC-DCD3-40D9-8A27-FFFEB00F8FAB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a532da61-af9a-44c9-8b3d-6e2e20a83762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62CDED6-D04B-4239-95E1-9E60DC5CDB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32da61-af9a-44c9-8b3d-6e2e20a8376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D5EF612-0EEA-4FA0-AEF9-09EFD8F20CA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764</TotalTime>
  <Words>360</Words>
  <Application>Microsoft Office PowerPoint</Application>
  <PresentationFormat>Affichage à l'écran (4:3)</PresentationFormat>
  <Paragraphs>94</Paragraphs>
  <Slides>8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Thème Office</vt:lpstr>
      <vt:lpstr>Présentation PowerPoint</vt:lpstr>
      <vt:lpstr>Parcours sourCCIng durable : qu’est ce que c’est ? </vt:lpstr>
      <vt:lpstr>Contexte du parcours </vt:lpstr>
      <vt:lpstr>Qu’est-ce qu’un achat durable ? </vt:lpstr>
      <vt:lpstr>Pourquoi se lancer dans une démarche d’achats durables ? </vt:lpstr>
      <vt:lpstr>Comment se déroule le parcours sourCCIng durable ? </vt:lpstr>
      <vt:lpstr>Comment candidater ? </vt:lpstr>
      <vt:lpstr>VOTRE CONTACT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WEBER Christophe</dc:creator>
  <cp:lastModifiedBy>BISSON Alexia</cp:lastModifiedBy>
  <cp:revision>387</cp:revision>
  <cp:lastPrinted>2019-06-06T14:24:02Z</cp:lastPrinted>
  <dcterms:created xsi:type="dcterms:W3CDTF">2017-03-14T07:00:49Z</dcterms:created>
  <dcterms:modified xsi:type="dcterms:W3CDTF">2019-11-04T12:41:38Z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0x010100284B73E5FB797346B7D20AB25C805645</vt:lpwstr>
  </property>
  <property fmtid="{D5CDD505-2E9C-101B-9397-08002B2CF9AE}" pid="3" name="AuthorIds_UIVersion_11264">
    <vt:lpwstr>12</vt:lpwstr>
  </property>
</Properties>
</file>